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2a9c8768b5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2a9c8768b5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2a9c8768b5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2a9c8768b5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2a9c8768b5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2a9c8768b5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2a9c8768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2a9c8768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73828644d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73828644d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2a9c8768b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2a9c8768b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2a9c8768b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2a9c8768b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2a9c8768b5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2a9c8768b5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2a9c8768b5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2a9c8768b5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2a9c8768b5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2a9c8768b5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youtube.com/watch?v=357zr76Kh98" TargetMode="Externa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docs.google.com/presentation/d/12rYcJTHPiEErYgA2yaniTbekS4890G3WKlZkizNdG7g/edit?usp=shar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wevideo.com/class#home" TargetMode="External"/><Relationship Id="rId4" Type="http://schemas.openxmlformats.org/officeDocument/2006/relationships/hyperlink" Target="http://drive.google.com/file/d/1mdr3TzHAqf2bYFn4J3B_Q5MCDngj0ccF/view" TargetMode="External"/><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docs.google.com/document/d/1m0k88N95dGFJRN-Zf0GByFz1oMYLKLlOwHSjJAlPv44/edit?usp=drive_link" TargetMode="External"/><Relationship Id="rId4" Type="http://schemas.openxmlformats.org/officeDocument/2006/relationships/hyperlink" Target="http://drive.google.com/file/d/17GQzxK7vqeZc914q2v-55VT9PKw34jWr/view" TargetMode="External"/><Relationship Id="rId5"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drive.google.com/file/d/1AMBNwT3w3lcnA9xi5hZDFLU6gD5Zbe_H/view" TargetMode="Externa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drive.google.com/file/d/1pDPAItRxe8diXle6loSK-V5GpexznN9U/view" TargetMode="Externa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Wait what….</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I was hired to teach Theatre not Film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197100" y="1242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Curriculum</a:t>
            </a:r>
            <a:endParaRPr/>
          </a:p>
          <a:p>
            <a:pPr indent="0" lvl="0" marL="0" rtl="0" algn="l">
              <a:spcBef>
                <a:spcPts val="0"/>
              </a:spcBef>
              <a:spcAft>
                <a:spcPts val="0"/>
              </a:spcAft>
              <a:buNone/>
            </a:pPr>
            <a:r>
              <a:t/>
            </a:r>
            <a:endParaRPr/>
          </a:p>
        </p:txBody>
      </p:sp>
      <p:sp>
        <p:nvSpPr>
          <p:cNvPr id="115" name="Google Shape;115;p22"/>
          <p:cNvSpPr txBox="1"/>
          <p:nvPr>
            <p:ph idx="1" type="body"/>
          </p:nvPr>
        </p:nvSpPr>
        <p:spPr>
          <a:xfrm>
            <a:off x="91675" y="1152475"/>
            <a:ext cx="8740500" cy="3797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Depending on the size of my class, I can sometimes get this unit in.  Due to the changes with short Fridays and other things, this unit has been pushed out.  I would have to go back and shorten other units to fit this in, or give less time on other things.</a:t>
            </a:r>
            <a:endParaRPr/>
          </a:p>
          <a:p>
            <a:pPr indent="0" lvl="0" marL="0" rtl="0" algn="l">
              <a:spcBef>
                <a:spcPts val="1200"/>
              </a:spcBef>
              <a:spcAft>
                <a:spcPts val="0"/>
              </a:spcAft>
              <a:buNone/>
            </a:pPr>
            <a:r>
              <a:rPr i="1" lang="en">
                <a:highlight>
                  <a:srgbClr val="FFFF00"/>
                </a:highlight>
              </a:rPr>
              <a:t>Music and Sound</a:t>
            </a:r>
            <a:r>
              <a:rPr i="1" lang="en">
                <a:highlight>
                  <a:srgbClr val="FFFF00"/>
                </a:highlight>
              </a:rPr>
              <a:t>: </a:t>
            </a:r>
            <a:endParaRPr i="1">
              <a:highlight>
                <a:srgbClr val="FFFF00"/>
              </a:highlight>
            </a:endParaRPr>
          </a:p>
          <a:p>
            <a:pPr indent="0" lvl="0" marL="0" rtl="0" algn="l">
              <a:spcBef>
                <a:spcPts val="1200"/>
              </a:spcBef>
              <a:spcAft>
                <a:spcPts val="0"/>
              </a:spcAft>
              <a:buNone/>
            </a:pPr>
            <a:r>
              <a:rPr lang="en"/>
              <a:t>Film we watch to learn about the art of music and sound:  </a:t>
            </a:r>
            <a:r>
              <a:rPr i="1" lang="en"/>
              <a:t>A Quiet Place</a:t>
            </a:r>
            <a:endParaRPr i="1"/>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3"/>
          <p:cNvSpPr txBox="1"/>
          <p:nvPr>
            <p:ph type="title"/>
          </p:nvPr>
        </p:nvSpPr>
        <p:spPr>
          <a:xfrm>
            <a:off x="311700" y="445025"/>
            <a:ext cx="8520600" cy="572700"/>
          </a:xfrm>
          <a:prstGeom prst="rect">
            <a:avLst/>
          </a:prstGeom>
          <a:solidFill>
            <a:srgbClr val="FFFF00"/>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Film 2 (if your class gets popular and kids want more!)</a:t>
            </a:r>
            <a:endParaRPr/>
          </a:p>
        </p:txBody>
      </p:sp>
      <p:sp>
        <p:nvSpPr>
          <p:cNvPr id="121" name="Google Shape;121;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Sundance Film Festival trip</a:t>
            </a:r>
            <a:endParaRPr/>
          </a:p>
          <a:p>
            <a:pPr indent="-342900" lvl="0" marL="457200" rtl="0" algn="l">
              <a:spcBef>
                <a:spcPts val="0"/>
              </a:spcBef>
              <a:spcAft>
                <a:spcPts val="0"/>
              </a:spcAft>
              <a:buSzPts val="1800"/>
              <a:buAutoNum type="arabicPeriod"/>
            </a:pPr>
            <a:r>
              <a:rPr lang="en"/>
              <a:t>Theme and Genre</a:t>
            </a:r>
            <a:endParaRPr/>
          </a:p>
          <a:p>
            <a:pPr indent="-342900" lvl="0" marL="457200" rtl="0" algn="l">
              <a:spcBef>
                <a:spcPts val="0"/>
              </a:spcBef>
              <a:spcAft>
                <a:spcPts val="0"/>
              </a:spcAft>
              <a:buSzPts val="1800"/>
              <a:buAutoNum type="arabicPeriod"/>
            </a:pPr>
            <a:r>
              <a:rPr lang="en"/>
              <a:t>Film Noir</a:t>
            </a:r>
            <a:endParaRPr/>
          </a:p>
          <a:p>
            <a:pPr indent="-342900" lvl="0" marL="457200" rtl="0" algn="l">
              <a:spcBef>
                <a:spcPts val="0"/>
              </a:spcBef>
              <a:spcAft>
                <a:spcPts val="0"/>
              </a:spcAft>
              <a:buSzPts val="1800"/>
              <a:buAutoNum type="arabicPeriod"/>
            </a:pPr>
            <a:r>
              <a:rPr lang="en"/>
              <a:t>Documentary</a:t>
            </a:r>
            <a:endParaRPr/>
          </a:p>
          <a:p>
            <a:pPr indent="-342900" lvl="0" marL="457200" rtl="0" algn="l">
              <a:spcBef>
                <a:spcPts val="0"/>
              </a:spcBef>
              <a:spcAft>
                <a:spcPts val="0"/>
              </a:spcAft>
              <a:buSzPts val="1800"/>
              <a:buAutoNum type="arabicPeriod"/>
            </a:pPr>
            <a:r>
              <a:rPr lang="en"/>
              <a:t>Screenplay/StoryBoarding to a final film  (this is their final and they are required to work in groups)</a:t>
            </a:r>
            <a:endParaRPr/>
          </a:p>
          <a:p>
            <a:pPr indent="-342900" lvl="0" marL="457200" rtl="0" algn="l">
              <a:spcBef>
                <a:spcPts val="0"/>
              </a:spcBef>
              <a:spcAft>
                <a:spcPts val="0"/>
              </a:spcAft>
              <a:buSzPts val="1800"/>
              <a:buAutoNum type="arabicPeriod"/>
            </a:pPr>
            <a:r>
              <a:rPr lang="en"/>
              <a:t>Film Industry, school and jobs  (I bring in guest artists and Film Schools)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What questions do you have for me?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ctrTitle"/>
          </p:nvPr>
        </p:nvSpPr>
        <p:spPr>
          <a:xfrm>
            <a:off x="311700" y="324475"/>
            <a:ext cx="8520600" cy="1395000"/>
          </a:xfrm>
          <a:prstGeom prst="rect">
            <a:avLst/>
          </a:prstGeom>
          <a:solidFill>
            <a:srgbClr val="B6D7A8"/>
          </a:solidFill>
        </p:spPr>
        <p:txBody>
          <a:bodyPr anchorCtr="0" anchor="b" bIns="91425" lIns="91425" spcFirstLastPara="1" rIns="91425" wrap="square" tIns="91425">
            <a:normAutofit/>
          </a:bodyPr>
          <a:lstStyle/>
          <a:p>
            <a:pPr indent="0" lvl="0" marL="0" rtl="0" algn="ctr">
              <a:spcBef>
                <a:spcPts val="0"/>
              </a:spcBef>
              <a:spcAft>
                <a:spcPts val="0"/>
              </a:spcAft>
              <a:buNone/>
            </a:pPr>
            <a:r>
              <a:rPr lang="en" sz="2400"/>
              <a:t>Welcome to my film class</a:t>
            </a:r>
            <a:endParaRPr sz="2400"/>
          </a:p>
          <a:p>
            <a:pPr indent="0" lvl="0" marL="0" rtl="0" algn="ctr">
              <a:spcBef>
                <a:spcPts val="0"/>
              </a:spcBef>
              <a:spcAft>
                <a:spcPts val="0"/>
              </a:spcAft>
              <a:buNone/>
            </a:pPr>
            <a:r>
              <a:rPr lang="en" sz="2400"/>
              <a:t>This class is about watching and evaluating films as well as learning by creating your own films.</a:t>
            </a:r>
            <a:endParaRPr sz="2400"/>
          </a:p>
        </p:txBody>
      </p:sp>
      <p:sp>
        <p:nvSpPr>
          <p:cNvPr id="61" name="Google Shape;61;p14"/>
          <p:cNvSpPr txBox="1"/>
          <p:nvPr>
            <p:ph idx="1" type="subTitle"/>
          </p:nvPr>
        </p:nvSpPr>
        <p:spPr>
          <a:xfrm>
            <a:off x="311700" y="2311600"/>
            <a:ext cx="8520600" cy="2423700"/>
          </a:xfrm>
          <a:prstGeom prst="rect">
            <a:avLst/>
          </a:prstGeom>
          <a:solidFill>
            <a:srgbClr val="F9CB9C"/>
          </a:solidFill>
        </p:spPr>
        <p:txBody>
          <a:bodyPr anchorCtr="0" anchor="t" bIns="91425" lIns="91425" spcFirstLastPara="1" rIns="91425" wrap="square" tIns="91425">
            <a:normAutofit fontScale="77500" lnSpcReduction="20000"/>
          </a:bodyPr>
          <a:lstStyle/>
          <a:p>
            <a:pPr indent="0" lvl="0" marL="0" rtl="0" algn="ctr">
              <a:spcBef>
                <a:spcPts val="0"/>
              </a:spcBef>
              <a:spcAft>
                <a:spcPts val="0"/>
              </a:spcAft>
              <a:buNone/>
            </a:pPr>
            <a:r>
              <a:rPr lang="en"/>
              <a:t>This is a PERFORMING ART FORM, you will be making and sharing your films with our class, discussing your creative process, and letting yourself and others critique your work. All films you do will be outside of class time and considered homework.  It does take a considerable amount of time to prepare, film, edit and present your work. It is very exciting, rewarding and fulfilling to see how creative you can be in this art form. This class teaches HOW to be a good critic and HOW to respect what filmmakers do in their process.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1143000" y="0"/>
            <a:ext cx="6858000" cy="371400"/>
          </a:xfrm>
          <a:prstGeom prst="rect">
            <a:avLst/>
          </a:prstGeom>
          <a:solidFill>
            <a:srgbClr val="C9DAF8"/>
          </a:solidFill>
        </p:spPr>
        <p:txBody>
          <a:bodyPr anchorCtr="0" anchor="t" bIns="91425" lIns="91425" spcFirstLastPara="1" rIns="91425" wrap="square" tIns="91425">
            <a:normAutofit fontScale="90000"/>
          </a:bodyPr>
          <a:lstStyle/>
          <a:p>
            <a:pPr indent="0" lvl="0" marL="0" rtl="0" algn="ctr">
              <a:spcBef>
                <a:spcPts val="0"/>
              </a:spcBef>
              <a:spcAft>
                <a:spcPts val="0"/>
              </a:spcAft>
              <a:buSzPct val="61111"/>
              <a:buNone/>
            </a:pPr>
            <a:r>
              <a:rPr lang="en" sz="1620"/>
              <a:t>Film Starters for class (How to start your class each day)</a:t>
            </a:r>
            <a:endParaRPr sz="1620"/>
          </a:p>
        </p:txBody>
      </p:sp>
      <p:sp>
        <p:nvSpPr>
          <p:cNvPr id="67" name="Google Shape;67;p15"/>
          <p:cNvSpPr txBox="1"/>
          <p:nvPr>
            <p:ph idx="1" type="body"/>
          </p:nvPr>
        </p:nvSpPr>
        <p:spPr>
          <a:xfrm>
            <a:off x="114300" y="371400"/>
            <a:ext cx="9029700" cy="47721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b="1" lang="en" sz="1100" u="sng"/>
              <a:t>Mondays/Tuesdays Box Office Weekend and what did you see (little books for inspiration)</a:t>
            </a:r>
            <a:r>
              <a:rPr b="1" i="1" lang="en" sz="1100" u="sng"/>
              <a:t> </a:t>
            </a:r>
            <a:r>
              <a:rPr lang="en" sz="1100" u="sng"/>
              <a:t> </a:t>
            </a:r>
            <a:r>
              <a:rPr lang="en" sz="1100"/>
              <a:t>Go through the box office, talk about the top 10 movies, then have students get into groups and discuss the movie they filled out in their book or a movie on the list they would potentially see and the why.  Walk the room and find out who wrote in their books for the bonus point.  Then randomly call on them when the discussion is over to talk about their movie.</a:t>
            </a:r>
            <a:endParaRPr sz="1100"/>
          </a:p>
          <a:p>
            <a:pPr indent="0" lvl="0" marL="457200" rtl="0" algn="l">
              <a:spcBef>
                <a:spcPts val="1200"/>
              </a:spcBef>
              <a:spcAft>
                <a:spcPts val="0"/>
              </a:spcAft>
              <a:buNone/>
            </a:pPr>
            <a:r>
              <a:rPr lang="en" sz="1100">
                <a:highlight>
                  <a:srgbClr val="00FFFF"/>
                </a:highlight>
              </a:rPr>
              <a:t>(STUDENTS GET 5 POINTS IF THEY ARE ON TIME FOR THE DISCUSSION, IF THEY ARE TARDY THEY LOSE ALL POINTS.  IF THEY ARE ABSENT, THEY HAVE TO MAKE UP THE DISCUSSION. THEY ALSO HAVE TO BRING THEIR BLUE BOOKS.  IF THEY WRITE IN THEIR FILM BOOKS, THEY GET AN EXTRA BONUS POINT. </a:t>
            </a:r>
            <a:r>
              <a:rPr b="1" i="1" lang="en" sz="1100" u="sng"/>
              <a:t>SHOW CANVAS PAGE HERE TO SHOW HOW STUDENTS MAKE UP WORK</a:t>
            </a:r>
            <a:endParaRPr b="1" i="1" sz="1100" u="sng"/>
          </a:p>
          <a:p>
            <a:pPr indent="-298450" lvl="0" marL="457200" rtl="0" algn="l">
              <a:spcBef>
                <a:spcPts val="1200"/>
              </a:spcBef>
              <a:spcAft>
                <a:spcPts val="0"/>
              </a:spcAft>
              <a:buSzPts val="1100"/>
              <a:buAutoNum type="arabicPeriod"/>
            </a:pPr>
            <a:r>
              <a:rPr b="1" i="1" lang="en" sz="1100"/>
              <a:t>Wednesdays/Thursdays Trailer with discussion groups (always preview the trailer first)  </a:t>
            </a:r>
            <a:r>
              <a:rPr lang="en" sz="1100">
                <a:highlight>
                  <a:srgbClr val="00FFFF"/>
                </a:highlight>
              </a:rPr>
              <a:t>(STUDENTS GET 5 POINTS IF THEY ARE ON TIME FOR THE DISCUSSION, IF THEY ARE TARDY THEY LOSE ALL POINTS.  IF THEY ARE ABSENT, THEY HAVE TO MAKE UP THE DISCUSSION. BY WATCHING THE TRAILER AND AND E-MAILING ME THE ANSWER TO THESE THREE QUESTIONS.</a:t>
            </a:r>
            <a:endParaRPr sz="1100"/>
          </a:p>
          <a:p>
            <a:pPr indent="0" lvl="0" marL="457200" rtl="0" algn="l">
              <a:spcBef>
                <a:spcPts val="1200"/>
              </a:spcBef>
              <a:spcAft>
                <a:spcPts val="0"/>
              </a:spcAft>
              <a:buSzPts val="605"/>
              <a:buNone/>
            </a:pPr>
            <a:r>
              <a:rPr lang="en" sz="1100"/>
              <a:t>Answer 3 </a:t>
            </a:r>
            <a:r>
              <a:rPr lang="en" sz="1100"/>
              <a:t>questions</a:t>
            </a:r>
            <a:r>
              <a:rPr lang="en" sz="1100"/>
              <a:t> in their groups 3-4 per group, each person:</a:t>
            </a:r>
            <a:endParaRPr sz="1100"/>
          </a:p>
          <a:p>
            <a:pPr indent="-298450" lvl="0" marL="914400" rtl="0" algn="l">
              <a:spcBef>
                <a:spcPts val="1200"/>
              </a:spcBef>
              <a:spcAft>
                <a:spcPts val="0"/>
              </a:spcAft>
              <a:buSzPts val="1100"/>
              <a:buAutoNum type="alphaLcPeriod"/>
            </a:pPr>
            <a:r>
              <a:rPr lang="en" sz="1100"/>
              <a:t> What do you think this movie is about based on the given trailer?</a:t>
            </a:r>
            <a:endParaRPr sz="1100"/>
          </a:p>
          <a:p>
            <a:pPr indent="-298450" lvl="0" marL="914400" rtl="0" algn="l">
              <a:spcBef>
                <a:spcPts val="0"/>
              </a:spcBef>
              <a:spcAft>
                <a:spcPts val="0"/>
              </a:spcAft>
              <a:buSzPts val="1100"/>
              <a:buAutoNum type="alphaLcPeriod"/>
            </a:pPr>
            <a:r>
              <a:rPr lang="en" sz="1100"/>
              <a:t>What cinematic element stood out to you </a:t>
            </a:r>
            <a:r>
              <a:rPr lang="en" sz="1100"/>
              <a:t>in</a:t>
            </a:r>
            <a:r>
              <a:rPr lang="en" sz="1100"/>
              <a:t> the trailer and why?  Be specific., For example:  </a:t>
            </a:r>
            <a:endParaRPr sz="1100"/>
          </a:p>
          <a:p>
            <a:pPr indent="457200" lvl="0" marL="0" rtl="0" algn="l">
              <a:spcBef>
                <a:spcPts val="1200"/>
              </a:spcBef>
              <a:spcAft>
                <a:spcPts val="0"/>
              </a:spcAft>
              <a:buNone/>
            </a:pPr>
            <a:r>
              <a:rPr lang="en" sz="1100"/>
              <a:t>(editing, sound/music, cinematography, visual design such as costumes, lighting, setting, other)</a:t>
            </a:r>
            <a:endParaRPr sz="1100"/>
          </a:p>
          <a:p>
            <a:pPr indent="-298450" lvl="0" marL="914400" rtl="0" algn="l">
              <a:spcBef>
                <a:spcPts val="1200"/>
              </a:spcBef>
              <a:spcAft>
                <a:spcPts val="0"/>
              </a:spcAft>
              <a:buSzPts val="1100"/>
              <a:buAutoNum type="alphaLcPeriod"/>
            </a:pPr>
            <a:r>
              <a:rPr lang="en" sz="1100"/>
              <a:t>Would you see this movie why/why not?  Justify your answer</a:t>
            </a:r>
            <a:endParaRPr sz="1100"/>
          </a:p>
          <a:p>
            <a:pPr indent="0" lvl="0" marL="0" rtl="0" algn="l">
              <a:spcBef>
                <a:spcPts val="1200"/>
              </a:spcBef>
              <a:spcAft>
                <a:spcPts val="0"/>
              </a:spcAft>
              <a:buNone/>
            </a:pPr>
            <a:r>
              <a:rPr lang="en" sz="1100">
                <a:highlight>
                  <a:srgbClr val="FFFF00"/>
                </a:highlight>
              </a:rPr>
              <a:t>After the discussion, randomly call on kids to share with the entire class what they talked about in their </a:t>
            </a:r>
            <a:r>
              <a:rPr lang="en" sz="1200">
                <a:highlight>
                  <a:srgbClr val="FFFF00"/>
                </a:highlight>
              </a:rPr>
              <a:t>groups</a:t>
            </a:r>
            <a:endParaRPr sz="1200">
              <a:highlight>
                <a:srgbClr val="FFFF00"/>
              </a:highlight>
            </a:endParaRPr>
          </a:p>
          <a:p>
            <a:pPr indent="0" lvl="0" marL="1828800" rtl="0" algn="l">
              <a:spcBef>
                <a:spcPts val="1200"/>
              </a:spcBef>
              <a:spcAft>
                <a:spcPts val="0"/>
              </a:spcAft>
              <a:buSzPts val="605"/>
              <a:buNone/>
            </a:pPr>
            <a:r>
              <a:t/>
            </a:r>
            <a:endParaRPr sz="1090"/>
          </a:p>
          <a:p>
            <a:pPr indent="0" lvl="0" marL="0" rtl="0" algn="l">
              <a:spcBef>
                <a:spcPts val="1200"/>
              </a:spcBef>
              <a:spcAft>
                <a:spcPts val="1200"/>
              </a:spcAft>
              <a:buSzPts val="605"/>
              <a:buNone/>
            </a:pPr>
            <a:r>
              <a:t/>
            </a:r>
            <a:endParaRPr sz="109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200100"/>
            <a:ext cx="8520600" cy="572700"/>
          </a:xfrm>
          <a:prstGeom prst="rect">
            <a:avLst/>
          </a:prstGeom>
          <a:solidFill>
            <a:srgbClr val="C9DAF8"/>
          </a:solidFill>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61111"/>
              <a:buFont typeface="Arial"/>
              <a:buNone/>
            </a:pPr>
            <a:r>
              <a:rPr lang="en" sz="1620"/>
              <a:t>Film Starters for class (How to start your class each day)</a:t>
            </a:r>
            <a:endParaRPr sz="1620"/>
          </a:p>
          <a:p>
            <a:pPr indent="0" lvl="0" marL="0" rtl="0" algn="l">
              <a:spcBef>
                <a:spcPts val="0"/>
              </a:spcBef>
              <a:spcAft>
                <a:spcPts val="0"/>
              </a:spcAft>
              <a:buNone/>
            </a:pPr>
            <a:r>
              <a:t/>
            </a:r>
            <a:endParaRPr/>
          </a:p>
        </p:txBody>
      </p:sp>
      <p:sp>
        <p:nvSpPr>
          <p:cNvPr id="73" name="Google Shape;73;p16"/>
          <p:cNvSpPr txBox="1"/>
          <p:nvPr>
            <p:ph idx="1" type="body"/>
          </p:nvPr>
        </p:nvSpPr>
        <p:spPr>
          <a:xfrm>
            <a:off x="311700" y="772800"/>
            <a:ext cx="8520600" cy="3097200"/>
          </a:xfrm>
          <a:prstGeom prst="rect">
            <a:avLst/>
          </a:prstGeom>
        </p:spPr>
        <p:txBody>
          <a:bodyPr anchorCtr="0" anchor="t" bIns="91425" lIns="91425" spcFirstLastPara="1" rIns="91425" wrap="square" tIns="91425">
            <a:normAutofit fontScale="77500"/>
          </a:bodyPr>
          <a:lstStyle/>
          <a:p>
            <a:pPr indent="0" lvl="0" marL="0" rtl="0" algn="l">
              <a:spcBef>
                <a:spcPts val="0"/>
              </a:spcBef>
              <a:spcAft>
                <a:spcPts val="0"/>
              </a:spcAft>
              <a:buNone/>
            </a:pPr>
            <a:r>
              <a:rPr lang="en" sz="1490"/>
              <a:t>3. </a:t>
            </a:r>
            <a:r>
              <a:rPr lang="en" sz="1600"/>
              <a:t> </a:t>
            </a:r>
            <a:r>
              <a:rPr b="1" lang="en" sz="1600" u="sng"/>
              <a:t>Fridays Camera Tips and tricks Friday:</a:t>
            </a:r>
            <a:r>
              <a:rPr lang="en" sz="1600"/>
              <a:t>  Show 12:14-13:30 </a:t>
            </a:r>
            <a:endParaRPr sz="1600"/>
          </a:p>
          <a:p>
            <a:pPr indent="0" lvl="0" marL="457200" rtl="0" algn="l">
              <a:spcBef>
                <a:spcPts val="1200"/>
              </a:spcBef>
              <a:spcAft>
                <a:spcPts val="0"/>
              </a:spcAft>
              <a:buNone/>
            </a:pPr>
            <a:r>
              <a:rPr lang="en" sz="1600"/>
              <a:t>Show them a clip on how to use their smart phones to film.  Pick a unit you are working on or if it is Film History, pick some awesome things they can get started on.  After watching you clip,get them into their discussion groups to talk about the clip.  Have them each share 2 things they learned.  Then call on them randomly to share with the entire class.</a:t>
            </a:r>
            <a:endParaRPr sz="1600"/>
          </a:p>
          <a:p>
            <a:pPr indent="0" lvl="0" marL="457200" rtl="0" algn="l">
              <a:spcBef>
                <a:spcPts val="1200"/>
              </a:spcBef>
              <a:spcAft>
                <a:spcPts val="0"/>
              </a:spcAft>
              <a:buNone/>
            </a:pPr>
            <a:r>
              <a:rPr lang="en" sz="1600">
                <a:highlight>
                  <a:srgbClr val="00FFFF"/>
                </a:highlight>
              </a:rPr>
              <a:t>Again, makeup work:  they need to watch it and send you 2 things they learned if they have an excused absence</a:t>
            </a:r>
            <a:endParaRPr sz="1600">
              <a:highlight>
                <a:srgbClr val="00FFFF"/>
              </a:highlight>
            </a:endParaRPr>
          </a:p>
          <a:p>
            <a:pPr indent="0" lvl="0" marL="457200" rtl="0" algn="l">
              <a:spcBef>
                <a:spcPts val="1200"/>
              </a:spcBef>
              <a:spcAft>
                <a:spcPts val="0"/>
              </a:spcAft>
              <a:buClr>
                <a:schemeClr val="dk1"/>
              </a:buClr>
              <a:buSzPct val="37813"/>
              <a:buFont typeface="Arial"/>
              <a:buNone/>
            </a:pPr>
            <a:r>
              <a:t/>
            </a:r>
            <a:endParaRPr sz="1600"/>
          </a:p>
          <a:p>
            <a:pPr indent="0" lvl="0" marL="457200" rtl="0" algn="l">
              <a:spcBef>
                <a:spcPts val="1200"/>
              </a:spcBef>
              <a:spcAft>
                <a:spcPts val="0"/>
              </a:spcAft>
              <a:buClr>
                <a:schemeClr val="dk1"/>
              </a:buClr>
              <a:buSzPct val="37813"/>
              <a:buFont typeface="Arial"/>
              <a:buNone/>
            </a:pPr>
            <a:r>
              <a:rPr lang="en" sz="1600"/>
              <a:t>FYI (Academy Award Season, Jan-Feb, we do starters related to the season and I show trailers and then we have a contest)</a:t>
            </a:r>
            <a:endParaRPr sz="1600"/>
          </a:p>
          <a:p>
            <a:pPr indent="0" lvl="0" marL="0" rtl="0" algn="l">
              <a:spcBef>
                <a:spcPts val="1200"/>
              </a:spcBef>
              <a:spcAft>
                <a:spcPts val="1200"/>
              </a:spcAft>
              <a:buNone/>
            </a:pPr>
            <a:r>
              <a:t/>
            </a:r>
            <a:endParaRPr sz="1600"/>
          </a:p>
        </p:txBody>
      </p:sp>
      <p:pic>
        <p:nvPicPr>
          <p:cNvPr descr="Instantly Unlock Our Free Filmmaking Workshop &quot;10 Secrets To Cinematic Shots&quot;:&#10;https://www.fulltimefilmmaker.com/freetrainingyoutube?sl=smartphonevideoprolaunchytvid&#10;&#10;To see links to all the gear in this video:&#10;https://kit.co/parkerwalbeck/smartphone-video-pro&#10;&#10;To learn how to create, market, and sell online courses:&#10;https://coursecreatorpro.com/registerytoftf?sl=smartphonevideoprolaunchytvid&#10;&#10;Follow us on Instagram!&#10;instagram.com/fulltimefilmmaker&#10;&#10;Music in this video by Bytheway-May, you can license their music here: &#10;https://www.musicbed.com/songs?artists=bytheway-may&#10;&#10;Song used at the end:&#10;https://www.epidemicsound.com/track/JNw8z3Zf8B/&#10;&#10;For business inquiries email me at business@parkerwalbeck.com" id="74" name="Google Shape;74;p16" title="10 Tips to Shooting Cinematic SMARTPHONE Videos">
            <a:hlinkClick r:id="rId3"/>
          </p:cNvPr>
          <p:cNvPicPr preferRelativeResize="0"/>
          <p:nvPr/>
        </p:nvPicPr>
        <p:blipFill>
          <a:blip r:embed="rId4">
            <a:alphaModFix/>
          </a:blip>
          <a:stretch>
            <a:fillRect/>
          </a:stretch>
        </p:blipFill>
        <p:spPr>
          <a:xfrm>
            <a:off x="3314700" y="3987925"/>
            <a:ext cx="2054350" cy="115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To Analyze Film </a:t>
            </a:r>
            <a:r>
              <a:rPr b="1" lang="en">
                <a:highlight>
                  <a:srgbClr val="FCE5CD"/>
                </a:highlight>
              </a:rPr>
              <a:t>(skip and come back if more time)</a:t>
            </a:r>
            <a:endParaRPr b="1">
              <a:highlight>
                <a:srgbClr val="FCE5CD"/>
              </a:highlight>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https://docs.google.com/presentation/d/12rYcJTHPiEErYgA2yaniTbekS4890G3WKlZkizNdG7g/edit?usp=sharing</a:t>
            </a:r>
            <a:endParaRPr/>
          </a:p>
          <a:p>
            <a:pPr indent="0" lvl="0" marL="0" rtl="0" algn="l">
              <a:spcBef>
                <a:spcPts val="1200"/>
              </a:spcBef>
              <a:spcAft>
                <a:spcPts val="1200"/>
              </a:spcAft>
              <a:buNone/>
            </a:pPr>
            <a:r>
              <a:rPr lang="en"/>
              <a:t>Go over the some of the elements of what the students will be doing in the class.  Show either “The Clue” or “Hair Love” and break into discussion groups.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a:solidFill>
            <a:srgbClr val="A2C4C9"/>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We Video Software on Chromebooks and compatibility</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t>(show the software to the class here) </a:t>
            </a:r>
            <a:r>
              <a:rPr lang="en" u="sng">
                <a:solidFill>
                  <a:schemeClr val="hlink"/>
                </a:solidFill>
                <a:hlinkClick r:id="rId3"/>
              </a:rPr>
              <a:t>Wevideo</a:t>
            </a:r>
            <a:endParaRPr/>
          </a:p>
          <a:p>
            <a:pPr indent="0" lvl="0" marL="0" rtl="0" algn="l">
              <a:spcBef>
                <a:spcPts val="1200"/>
              </a:spcBef>
              <a:spcAft>
                <a:spcPts val="0"/>
              </a:spcAft>
              <a:buNone/>
            </a:pPr>
            <a:r>
              <a:rPr lang="en"/>
              <a:t>Show how to use basic editing software, they do a practice video so I know they know how to use it.  I also will let them check out lavalier mics, stedi cams, lighting, stands, and or journalism kits to make their films if they want to use more advanced equipment.</a:t>
            </a:r>
            <a:endParaRPr/>
          </a:p>
          <a:p>
            <a:pPr indent="0" lvl="0" marL="0" rtl="0" algn="l">
              <a:spcBef>
                <a:spcPts val="1200"/>
              </a:spcBef>
              <a:spcAft>
                <a:spcPts val="0"/>
              </a:spcAft>
              <a:buNone/>
            </a:pPr>
            <a:r>
              <a:rPr lang="en"/>
              <a:t>Create two Films on it:  Get to Know Me and Silent Film, then they can use their own software.  This is for kids who don’t have i-phones or can’t afford editing software.  </a:t>
            </a:r>
            <a:endParaRPr/>
          </a:p>
          <a:p>
            <a:pPr indent="0" lvl="0" marL="0" rtl="0" algn="l">
              <a:spcBef>
                <a:spcPts val="1200"/>
              </a:spcBef>
              <a:spcAft>
                <a:spcPts val="0"/>
              </a:spcAft>
              <a:buNone/>
            </a:pPr>
            <a:r>
              <a:rPr lang="en"/>
              <a:t>Example of </a:t>
            </a:r>
            <a:r>
              <a:rPr i="1" lang="en"/>
              <a:t>Get to Know Me Film: </a:t>
            </a:r>
            <a:r>
              <a:rPr lang="en"/>
              <a:t> Madi Madrid</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87" name="Google Shape;87;p18" title="Madi Madrid Into Video SUPER creative! 2022.mp4">
            <a:hlinkClick r:id="rId4"/>
          </p:cNvPr>
          <p:cNvPicPr preferRelativeResize="0"/>
          <p:nvPr/>
        </p:nvPicPr>
        <p:blipFill>
          <a:blip r:embed="rId5">
            <a:alphaModFix/>
          </a:blip>
          <a:stretch>
            <a:fillRect/>
          </a:stretch>
        </p:blipFill>
        <p:spPr>
          <a:xfrm>
            <a:off x="3884500" y="3552175"/>
            <a:ext cx="2085450" cy="1410125"/>
          </a:xfrm>
          <a:prstGeom prst="rect">
            <a:avLst/>
          </a:prstGeom>
          <a:noFill/>
          <a:ln>
            <a:noFill/>
          </a:ln>
        </p:spPr>
      </p:pic>
      <p:sp>
        <p:nvSpPr>
          <p:cNvPr id="88" name="Google Shape;88;p18"/>
          <p:cNvSpPr txBox="1"/>
          <p:nvPr/>
        </p:nvSpPr>
        <p:spPr>
          <a:xfrm>
            <a:off x="6531425" y="3380300"/>
            <a:ext cx="2085600" cy="1477500"/>
          </a:xfrm>
          <a:prstGeom prst="rect">
            <a:avLst/>
          </a:prstGeom>
          <a:solidFill>
            <a:srgbClr val="FFFF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Every film assignment I give out, I watch the films first before I show them to the class to make sure they are appropriate.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91675" y="0"/>
            <a:ext cx="5626200" cy="74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Curriculum </a:t>
            </a:r>
            <a:r>
              <a:rPr lang="en" sz="1689"/>
              <a:t>(happy to share my </a:t>
            </a:r>
            <a:r>
              <a:rPr lang="en" sz="1689">
                <a:highlight>
                  <a:srgbClr val="FF00FF"/>
                </a:highlight>
              </a:rPr>
              <a:t>Canvas Course. </a:t>
            </a:r>
            <a:r>
              <a:rPr lang="en" sz="1689"/>
              <a:t> </a:t>
            </a:r>
            <a:endParaRPr sz="1689"/>
          </a:p>
          <a:p>
            <a:pPr indent="0" lvl="0" marL="0" rtl="0" algn="l">
              <a:spcBef>
                <a:spcPts val="0"/>
              </a:spcBef>
              <a:spcAft>
                <a:spcPts val="0"/>
              </a:spcAft>
              <a:buNone/>
            </a:pPr>
            <a:r>
              <a:rPr lang="en" sz="1689"/>
              <a:t>This will give you all slideshows, rubrics, tests, critics papers etc.)</a:t>
            </a:r>
            <a:endParaRPr sz="1689"/>
          </a:p>
        </p:txBody>
      </p:sp>
      <p:sp>
        <p:nvSpPr>
          <p:cNvPr id="94" name="Google Shape;94;p19"/>
          <p:cNvSpPr txBox="1"/>
          <p:nvPr>
            <p:ph idx="1" type="body"/>
          </p:nvPr>
        </p:nvSpPr>
        <p:spPr>
          <a:xfrm>
            <a:off x="0" y="573225"/>
            <a:ext cx="9052200" cy="45702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358"/>
              <a:buNone/>
            </a:pPr>
            <a:r>
              <a:t/>
            </a:r>
            <a:endParaRPr b="1" sz="1100" u="sng"/>
          </a:p>
          <a:p>
            <a:pPr indent="0" lvl="0" marL="0" rtl="0" algn="l">
              <a:lnSpc>
                <a:spcPct val="105000"/>
              </a:lnSpc>
              <a:spcBef>
                <a:spcPts val="1200"/>
              </a:spcBef>
              <a:spcAft>
                <a:spcPts val="0"/>
              </a:spcAft>
              <a:buSzPts val="358"/>
              <a:buNone/>
            </a:pPr>
            <a:r>
              <a:rPr b="1" lang="en" sz="1100" u="sng">
                <a:highlight>
                  <a:srgbClr val="FFFF00"/>
                </a:highlight>
              </a:rPr>
              <a:t>Film History Part 1:</a:t>
            </a:r>
            <a:r>
              <a:rPr lang="en" sz="1100"/>
              <a:t>  Filmmaking Assignment:  Silent Film 1-3 minutes limit.  Students may collaborate with 1 other student on all films they make.</a:t>
            </a:r>
            <a:endParaRPr sz="1100"/>
          </a:p>
          <a:p>
            <a:pPr indent="0" lvl="0" marL="0" rtl="0" algn="l">
              <a:lnSpc>
                <a:spcPct val="105000"/>
              </a:lnSpc>
              <a:spcBef>
                <a:spcPts val="1200"/>
              </a:spcBef>
              <a:spcAft>
                <a:spcPts val="0"/>
              </a:spcAft>
              <a:buSzPts val="358"/>
              <a:buNone/>
            </a:pPr>
            <a:r>
              <a:rPr lang="en" sz="1100"/>
              <a:t>Examples:  </a:t>
            </a:r>
            <a:r>
              <a:rPr i="1" lang="en" sz="1100"/>
              <a:t> Sisterly Love</a:t>
            </a:r>
            <a:endParaRPr i="1" sz="1100"/>
          </a:p>
          <a:p>
            <a:pPr indent="0" lvl="0" marL="0" rtl="0" algn="l">
              <a:lnSpc>
                <a:spcPct val="105000"/>
              </a:lnSpc>
              <a:spcBef>
                <a:spcPts val="1200"/>
              </a:spcBef>
              <a:spcAft>
                <a:spcPts val="0"/>
              </a:spcAft>
              <a:buSzPts val="358"/>
              <a:buNone/>
            </a:pPr>
            <a:r>
              <a:rPr lang="en" sz="1100"/>
              <a:t>Watching Films and </a:t>
            </a:r>
            <a:r>
              <a:rPr lang="en" sz="1100"/>
              <a:t>accountability</a:t>
            </a:r>
            <a:r>
              <a:rPr lang="en" sz="1100"/>
              <a:t>:  </a:t>
            </a:r>
            <a:r>
              <a:rPr lang="en" sz="1100"/>
              <a:t> </a:t>
            </a:r>
            <a:r>
              <a:rPr lang="en" sz="1100">
                <a:highlight>
                  <a:srgbClr val="D0E0E3"/>
                </a:highlight>
              </a:rPr>
              <a:t>(viewer points given each movie day and it counts toward their grade to have their butt in the seat, I put the time stamp of where we started and ended and if they have an excused absence,they can make it up by watching and sending me an e-mail of what they missed in the movie) </a:t>
            </a:r>
            <a:r>
              <a:rPr lang="en" sz="1100"/>
              <a:t> Film we watch and evaluate to learn </a:t>
            </a:r>
            <a:r>
              <a:rPr lang="en" sz="1100"/>
              <a:t>about</a:t>
            </a:r>
            <a:r>
              <a:rPr lang="en" sz="1100"/>
              <a:t> this era:  </a:t>
            </a:r>
            <a:r>
              <a:rPr i="1" lang="en" sz="1100"/>
              <a:t>Singing in the Rain </a:t>
            </a:r>
            <a:r>
              <a:rPr i="1" lang="en" sz="1000" u="sng"/>
              <a:t>(FYI, Popcorn is always given out on movie days)</a:t>
            </a:r>
            <a:endParaRPr i="1" sz="1000" u="sng"/>
          </a:p>
          <a:p>
            <a:pPr indent="0" lvl="0" marL="0" rtl="0" algn="l">
              <a:lnSpc>
                <a:spcPct val="105000"/>
              </a:lnSpc>
              <a:spcBef>
                <a:spcPts val="1200"/>
              </a:spcBef>
              <a:spcAft>
                <a:spcPts val="0"/>
              </a:spcAft>
              <a:buSzPts val="358"/>
              <a:buNone/>
            </a:pPr>
            <a:r>
              <a:rPr lang="en" sz="1100"/>
              <a:t>They get a critics paper each movie we watch (don’t let them use their chromebooks or computers), after the film is over, we break into random groups and students get discussion points for each opening their mouths and giving their thoughts about the film.  I always monitor and walk the room to each group making sure a good healthy discussion is going on.  </a:t>
            </a:r>
            <a:r>
              <a:rPr lang="en" sz="1100">
                <a:highlight>
                  <a:srgbClr val="EA9999"/>
                </a:highlight>
              </a:rPr>
              <a:t>(USE STICKS TO BREAK INTO GROUPS)</a:t>
            </a:r>
            <a:endParaRPr sz="1100">
              <a:highlight>
                <a:srgbClr val="EA9999"/>
              </a:highlight>
            </a:endParaRPr>
          </a:p>
          <a:p>
            <a:pPr indent="0" lvl="0" marL="0" rtl="0" algn="l">
              <a:lnSpc>
                <a:spcPct val="105000"/>
              </a:lnSpc>
              <a:spcBef>
                <a:spcPts val="1200"/>
              </a:spcBef>
              <a:spcAft>
                <a:spcPts val="0"/>
              </a:spcAft>
              <a:buSzPts val="358"/>
              <a:buNone/>
            </a:pPr>
            <a:r>
              <a:rPr lang="en" sz="1100"/>
              <a:t>CRITICS PAPER EXAMPLE:  </a:t>
            </a:r>
            <a:r>
              <a:rPr lang="en" sz="1100" u="sng">
                <a:solidFill>
                  <a:schemeClr val="hlink"/>
                </a:solidFill>
                <a:hlinkClick r:id="rId3"/>
              </a:rPr>
              <a:t>Singing in the Rain Critics Paper</a:t>
            </a:r>
            <a:endParaRPr sz="1100"/>
          </a:p>
          <a:p>
            <a:pPr indent="0" lvl="0" marL="0" rtl="0" algn="l">
              <a:lnSpc>
                <a:spcPct val="105000"/>
              </a:lnSpc>
              <a:spcBef>
                <a:spcPts val="1200"/>
              </a:spcBef>
              <a:spcAft>
                <a:spcPts val="0"/>
              </a:spcAft>
              <a:buSzPts val="358"/>
              <a:buNone/>
            </a:pPr>
            <a:r>
              <a:rPr b="1" lang="en" sz="1100" u="sng">
                <a:highlight>
                  <a:srgbClr val="FFFF00"/>
                </a:highlight>
              </a:rPr>
              <a:t>Film History Part 2:</a:t>
            </a:r>
            <a:endParaRPr b="1" sz="1100" u="sng">
              <a:highlight>
                <a:srgbClr val="FFFF00"/>
              </a:highlight>
            </a:endParaRPr>
          </a:p>
          <a:p>
            <a:pPr indent="0" lvl="0" marL="0" rtl="0" algn="l">
              <a:lnSpc>
                <a:spcPct val="105000"/>
              </a:lnSpc>
              <a:spcBef>
                <a:spcPts val="1200"/>
              </a:spcBef>
              <a:spcAft>
                <a:spcPts val="0"/>
              </a:spcAft>
              <a:buSzPts val="358"/>
              <a:buNone/>
            </a:pPr>
            <a:r>
              <a:rPr lang="en" sz="1100"/>
              <a:t>Watch and evaluate Student Silent Films.  They will type in feedback in the the discussion form on Canvas so that the filmmakers can see all comments.  We talk about what is good feedback and what is being a jerk.  This year I am going to make them read their feedback and do an exit ticket on the feedback they </a:t>
            </a:r>
            <a:r>
              <a:rPr lang="en" sz="1100"/>
              <a:t>received</a:t>
            </a:r>
            <a:r>
              <a:rPr lang="en" sz="1100"/>
              <a:t>.  Film we watch evaluate to learn about The Golden Age of Hollywood:  </a:t>
            </a:r>
            <a:r>
              <a:rPr i="1" lang="en" sz="1100"/>
              <a:t>Casablanca </a:t>
            </a:r>
            <a:r>
              <a:rPr lang="en" sz="1100"/>
              <a:t>Group discussion using critics papers</a:t>
            </a:r>
            <a:endParaRPr sz="1100"/>
          </a:p>
          <a:p>
            <a:pPr indent="0" lvl="0" marL="0" rtl="0" algn="l">
              <a:lnSpc>
                <a:spcPct val="105000"/>
              </a:lnSpc>
              <a:spcBef>
                <a:spcPts val="1200"/>
              </a:spcBef>
              <a:spcAft>
                <a:spcPts val="1200"/>
              </a:spcAft>
              <a:buSzPts val="358"/>
              <a:buNone/>
            </a:pPr>
            <a:r>
              <a:t/>
            </a:r>
            <a:endParaRPr sz="884"/>
          </a:p>
        </p:txBody>
      </p:sp>
      <p:pic>
        <p:nvPicPr>
          <p:cNvPr id="95" name="Google Shape;95;p19" title="My Video copy 2.mp4">
            <a:hlinkClick r:id="rId4"/>
          </p:cNvPr>
          <p:cNvPicPr preferRelativeResize="0"/>
          <p:nvPr/>
        </p:nvPicPr>
        <p:blipFill>
          <a:blip r:embed="rId5">
            <a:alphaModFix/>
          </a:blip>
          <a:stretch>
            <a:fillRect/>
          </a:stretch>
        </p:blipFill>
        <p:spPr>
          <a:xfrm>
            <a:off x="5918450" y="0"/>
            <a:ext cx="1478200" cy="9968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ph type="title"/>
          </p:nvPr>
        </p:nvSpPr>
        <p:spPr>
          <a:xfrm>
            <a:off x="197100" y="1242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6"/>
              <a:buFont typeface="Arial"/>
              <a:buNone/>
            </a:pPr>
            <a:r>
              <a:rPr lang="en"/>
              <a:t>Curriculum</a:t>
            </a:r>
            <a:endParaRPr/>
          </a:p>
          <a:p>
            <a:pPr indent="0" lvl="0" marL="0" rtl="0" algn="l">
              <a:spcBef>
                <a:spcPts val="0"/>
              </a:spcBef>
              <a:spcAft>
                <a:spcPts val="0"/>
              </a:spcAft>
              <a:buNone/>
            </a:pPr>
            <a:r>
              <a:t/>
            </a:r>
            <a:endParaRPr/>
          </a:p>
        </p:txBody>
      </p:sp>
      <p:sp>
        <p:nvSpPr>
          <p:cNvPr id="101" name="Google Shape;101;p20"/>
          <p:cNvSpPr txBox="1"/>
          <p:nvPr>
            <p:ph idx="1" type="body"/>
          </p:nvPr>
        </p:nvSpPr>
        <p:spPr>
          <a:xfrm>
            <a:off x="311700" y="151692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highlight>
                  <a:srgbClr val="FFFF00"/>
                </a:highlight>
              </a:rPr>
              <a:t>EDITING:</a:t>
            </a:r>
            <a:r>
              <a:rPr lang="en"/>
              <a:t> Filmmaking Assignment:  Create a montage 1-3 minute limit </a:t>
            </a:r>
            <a:r>
              <a:rPr i="1" lang="en"/>
              <a:t>(2 weeks is about right for students to do pre-production, filming and post production for all the films they make)</a:t>
            </a:r>
            <a:endParaRPr i="1"/>
          </a:p>
          <a:p>
            <a:pPr indent="0" lvl="0" marL="0" rtl="0" algn="l">
              <a:spcBef>
                <a:spcPts val="1200"/>
              </a:spcBef>
              <a:spcAft>
                <a:spcPts val="0"/>
              </a:spcAft>
              <a:buNone/>
            </a:pPr>
            <a:r>
              <a:rPr lang="en"/>
              <a:t>Example: </a:t>
            </a:r>
            <a:r>
              <a:rPr i="1" lang="en"/>
              <a:t>In Love with a Monkey  </a:t>
            </a:r>
            <a:endParaRPr i="1"/>
          </a:p>
          <a:p>
            <a:pPr indent="0" lvl="0" marL="0" rtl="0" algn="l">
              <a:spcBef>
                <a:spcPts val="1200"/>
              </a:spcBef>
              <a:spcAft>
                <a:spcPts val="0"/>
              </a:spcAft>
              <a:buNone/>
            </a:pPr>
            <a:r>
              <a:rPr lang="en"/>
              <a:t>Film we watch to learn about the art of editing:  </a:t>
            </a:r>
            <a:r>
              <a:rPr i="1" lang="en"/>
              <a:t>Jo Jo Rabbit</a:t>
            </a:r>
            <a:endParaRPr i="1"/>
          </a:p>
          <a:p>
            <a:pPr indent="0" lvl="0" marL="0" rtl="0" algn="l">
              <a:spcBef>
                <a:spcPts val="1200"/>
              </a:spcBef>
              <a:spcAft>
                <a:spcPts val="0"/>
              </a:spcAft>
              <a:buNone/>
            </a:pPr>
            <a:r>
              <a:rPr lang="en"/>
              <a:t>Group discussion about </a:t>
            </a:r>
            <a:r>
              <a:rPr i="1" lang="en"/>
              <a:t>Jo Jo Rabbit </a:t>
            </a:r>
            <a:r>
              <a:rPr lang="en"/>
              <a:t>using critics papers</a:t>
            </a:r>
            <a:endParaRPr/>
          </a:p>
          <a:p>
            <a:pPr indent="0" lvl="0" marL="0" rtl="0" algn="l">
              <a:spcBef>
                <a:spcPts val="1200"/>
              </a:spcBef>
              <a:spcAft>
                <a:spcPts val="1200"/>
              </a:spcAft>
              <a:buNone/>
            </a:pPr>
            <a:r>
              <a:rPr lang="en"/>
              <a:t>Watch and evaluate Editing Montages.  They will type in feedback in the the discussion form on Canvas so that the filmmakers can see all comments. </a:t>
            </a:r>
            <a:endParaRPr/>
          </a:p>
        </p:txBody>
      </p:sp>
      <p:pic>
        <p:nvPicPr>
          <p:cNvPr id="102" name="Google Shape;102;p20" title="In love with a monkey Film Editing Assignment Landon Bethers">
            <a:hlinkClick r:id="rId3"/>
          </p:cNvPr>
          <p:cNvPicPr preferRelativeResize="0"/>
          <p:nvPr/>
        </p:nvPicPr>
        <p:blipFill>
          <a:blip r:embed="rId4">
            <a:alphaModFix/>
          </a:blip>
          <a:stretch>
            <a:fillRect/>
          </a:stretch>
        </p:blipFill>
        <p:spPr>
          <a:xfrm>
            <a:off x="3081150" y="223575"/>
            <a:ext cx="2286000" cy="1212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197100" y="124200"/>
            <a:ext cx="2793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Curriculum</a:t>
            </a:r>
            <a:endParaRPr/>
          </a:p>
          <a:p>
            <a:pPr indent="0" lvl="0" marL="0" rtl="0" algn="l">
              <a:spcBef>
                <a:spcPts val="0"/>
              </a:spcBef>
              <a:spcAft>
                <a:spcPts val="0"/>
              </a:spcAft>
              <a:buNone/>
            </a:pPr>
            <a:r>
              <a:t/>
            </a:r>
            <a:endParaRPr/>
          </a:p>
        </p:txBody>
      </p:sp>
      <p:sp>
        <p:nvSpPr>
          <p:cNvPr id="108" name="Google Shape;108;p21"/>
          <p:cNvSpPr txBox="1"/>
          <p:nvPr>
            <p:ph idx="1" type="body"/>
          </p:nvPr>
        </p:nvSpPr>
        <p:spPr>
          <a:xfrm>
            <a:off x="311700" y="1152475"/>
            <a:ext cx="8520600" cy="3786300"/>
          </a:xfrm>
          <a:prstGeom prst="rect">
            <a:avLst/>
          </a:prstGeom>
          <a:noFill/>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lang="en" u="sng">
                <a:highlight>
                  <a:srgbClr val="FFFF00"/>
                </a:highlight>
              </a:rPr>
              <a:t>Cinematography and Visual Design</a:t>
            </a:r>
            <a:r>
              <a:rPr lang="en" u="sng">
                <a:highlight>
                  <a:srgbClr val="FFFF00"/>
                </a:highlight>
              </a:rPr>
              <a:t>: </a:t>
            </a:r>
            <a:r>
              <a:rPr lang="en"/>
              <a:t>Filmmaking Assignment:  Create a final film using elements of Cinematography and Visual Design.</a:t>
            </a:r>
            <a:endParaRPr/>
          </a:p>
          <a:p>
            <a:pPr indent="0" lvl="0" marL="0" rtl="0" algn="l">
              <a:spcBef>
                <a:spcPts val="1200"/>
              </a:spcBef>
              <a:spcAft>
                <a:spcPts val="0"/>
              </a:spcAft>
              <a:buNone/>
            </a:pPr>
            <a:r>
              <a:rPr lang="en"/>
              <a:t>Example: </a:t>
            </a:r>
            <a:r>
              <a:rPr i="1" lang="en"/>
              <a:t>Five Stages</a:t>
            </a:r>
            <a:endParaRPr i="1"/>
          </a:p>
          <a:p>
            <a:pPr indent="0" lvl="0" marL="0" rtl="0" algn="l">
              <a:spcBef>
                <a:spcPts val="1200"/>
              </a:spcBef>
              <a:spcAft>
                <a:spcPts val="0"/>
              </a:spcAft>
              <a:buNone/>
            </a:pPr>
            <a:r>
              <a:rPr lang="en"/>
              <a:t>Film we watch to learn about the art of Cinematography:  </a:t>
            </a:r>
            <a:r>
              <a:rPr i="1" lang="en"/>
              <a:t>Inception</a:t>
            </a:r>
            <a:endParaRPr i="1"/>
          </a:p>
          <a:p>
            <a:pPr indent="0" lvl="0" marL="0" rtl="0" algn="l">
              <a:spcBef>
                <a:spcPts val="1200"/>
              </a:spcBef>
              <a:spcAft>
                <a:spcPts val="0"/>
              </a:spcAft>
              <a:buNone/>
            </a:pPr>
            <a:r>
              <a:rPr lang="en"/>
              <a:t>Group discussion using critics papers</a:t>
            </a:r>
            <a:endParaRPr/>
          </a:p>
          <a:p>
            <a:pPr indent="0" lvl="0" marL="0" rtl="0" algn="l">
              <a:spcBef>
                <a:spcPts val="1200"/>
              </a:spcBef>
              <a:spcAft>
                <a:spcPts val="0"/>
              </a:spcAft>
              <a:buNone/>
            </a:pPr>
            <a:r>
              <a:rPr lang="en"/>
              <a:t>Film we watch to learn about the art of Visual Design:  </a:t>
            </a:r>
            <a:r>
              <a:rPr i="1" lang="en"/>
              <a:t>Cruella</a:t>
            </a:r>
            <a:endParaRPr i="1"/>
          </a:p>
          <a:p>
            <a:pPr indent="0" lvl="0" marL="0" rtl="0" algn="l">
              <a:spcBef>
                <a:spcPts val="1200"/>
              </a:spcBef>
              <a:spcAft>
                <a:spcPts val="0"/>
              </a:spcAft>
              <a:buNone/>
            </a:pPr>
            <a:r>
              <a:rPr lang="en"/>
              <a:t>Group discussion using critics papers</a:t>
            </a:r>
            <a:endParaRPr/>
          </a:p>
          <a:p>
            <a:pPr indent="0" lvl="0" marL="0" rtl="0" algn="l">
              <a:spcBef>
                <a:spcPts val="1200"/>
              </a:spcBef>
              <a:spcAft>
                <a:spcPts val="1200"/>
              </a:spcAft>
              <a:buNone/>
            </a:pPr>
            <a:r>
              <a:rPr lang="en"/>
              <a:t>Watch and evaluate Final Films for the CLASS FINAL.  The difference in this is that students have to do a small presentation on their final film.  They then present their final work to the class.  The class will type in feedback in the the discussion form on Canvas so that the filmmakers can see all comments. The final includes Cinematography with an emphasis on Visual Design.</a:t>
            </a:r>
            <a:endParaRPr/>
          </a:p>
        </p:txBody>
      </p:sp>
      <p:pic>
        <p:nvPicPr>
          <p:cNvPr id="109" name="Google Shape;109;p21" title="Kasch and Paris Final Film 2022.mp4">
            <a:hlinkClick r:id="rId3"/>
          </p:cNvPr>
          <p:cNvPicPr preferRelativeResize="0"/>
          <p:nvPr/>
        </p:nvPicPr>
        <p:blipFill>
          <a:blip r:embed="rId4">
            <a:alphaModFix/>
          </a:blip>
          <a:stretch>
            <a:fillRect/>
          </a:stretch>
        </p:blipFill>
        <p:spPr>
          <a:xfrm>
            <a:off x="5901200" y="124200"/>
            <a:ext cx="2633174" cy="11133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10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